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58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82" r:id="rId18"/>
    <p:sldId id="281" r:id="rId19"/>
    <p:sldId id="283" r:id="rId20"/>
    <p:sldId id="278" r:id="rId21"/>
    <p:sldId id="271" r:id="rId22"/>
    <p:sldId id="272" r:id="rId23"/>
    <p:sldId id="276" r:id="rId24"/>
    <p:sldId id="279" r:id="rId25"/>
    <p:sldId id="273" r:id="rId26"/>
    <p:sldId id="284" r:id="rId27"/>
    <p:sldId id="285" r:id="rId28"/>
    <p:sldId id="274" r:id="rId29"/>
    <p:sldId id="280" r:id="rId30"/>
    <p:sldId id="288" r:id="rId31"/>
    <p:sldId id="286" r:id="rId32"/>
    <p:sldId id="290" r:id="rId33"/>
    <p:sldId id="291" r:id="rId34"/>
    <p:sldId id="294" r:id="rId35"/>
    <p:sldId id="289" r:id="rId36"/>
    <p:sldId id="275" r:id="rId37"/>
    <p:sldId id="292" r:id="rId38"/>
    <p:sldId id="293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3" r:id="rId47"/>
    <p:sldId id="302" r:id="rId48"/>
    <p:sldId id="304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2FE"/>
    <a:srgbClr val="D1FAFF"/>
    <a:srgbClr val="C8F8E2"/>
    <a:srgbClr val="F244CD"/>
    <a:srgbClr val="794CEA"/>
    <a:srgbClr val="F488C1"/>
    <a:srgbClr val="7BFB3B"/>
    <a:srgbClr val="FEFEC2"/>
    <a:srgbClr val="FDF891"/>
    <a:srgbClr val="49F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8" name="Багетная рамка 7"/>
          <p:cNvSpPr/>
          <p:nvPr/>
        </p:nvSpPr>
        <p:spPr>
          <a:xfrm>
            <a:off x="0" y="0"/>
            <a:ext cx="9144000" cy="121442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 учреждение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« Детский сад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Лейсан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Аксубаевского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муниципального района Республики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Татарстан»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1214422"/>
            <a:ext cx="7072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Краткая презентация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928802"/>
            <a:ext cx="9144000" cy="1826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6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</a:t>
            </a:r>
          </a:p>
          <a:p>
            <a:pPr algn="ctr">
              <a:spcAft>
                <a:spcPts val="1000"/>
              </a:spcAft>
            </a:pPr>
            <a:r>
              <a:rPr lang="ru-RU" sz="36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дошкольного образования</a:t>
            </a:r>
            <a:endParaRPr lang="ru-RU" sz="2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   группах </a:t>
            </a:r>
            <a:r>
              <a:rPr lang="ru-RU" sz="2400" b="1" spc="-40" dirty="0" err="1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общеразвивающей</a:t>
            </a: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направленности.</a:t>
            </a:r>
            <a:endParaRPr lang="ru-RU" sz="2000" dirty="0" smtClean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917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Aft>
                <a:spcPts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1.3. Цели и задачи реализации программы</a:t>
            </a:r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Цель: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позитивная социализация и всестороннее развитие ребенка дошкольного возраста в адекватных его возрасту  детских видах деятельности. </a:t>
            </a:r>
            <a:endParaRPr lang="ru-RU" sz="155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Задачи:</a:t>
            </a:r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объединение обучения и воспитания в целостный образовательный процесс на основе духовно-нравственных и </a:t>
            </a:r>
            <a:r>
              <a:rPr lang="ru-RU" sz="155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социокультурных</a:t>
            </a: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национально-регионального компонента, способностей и состояния здоровья детей;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формирование </a:t>
            </a:r>
            <a:r>
              <a:rPr lang="ru-RU" sz="155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социокультурной</a:t>
            </a:r>
            <a:r>
              <a:rPr lang="ru-RU" sz="155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среды, соответствующей возрастным, индивидуальным, психологическим и физиологическим особенностям детей;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0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968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Учебно-методический комплект</a:t>
            </a:r>
          </a:p>
          <a:p>
            <a:pPr lvl="0" indent="2968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Основная цель: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968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формирование правильной устной речи детей дошкольного возраста.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96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Главная задача:</a:t>
            </a:r>
          </a:p>
          <a:p>
            <a:pPr marL="0" marR="0" lvl="0" indent="2968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-является обучение детей правильно и красиво говорить (формирование грамматического строя речи, фонетического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лексического уровней языковой системы, развитии связной речи).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2428868"/>
            <a:ext cx="9144000" cy="44291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1430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114300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11430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Приобщение к истокам национальной культуры народов, населяющих Республику Татарстан. Предоставление каждому ребенку возможность обучения и РТ и РФ, памятниками архитектуры, декоративно-прикладным искусством.</a:t>
            </a:r>
          </a:p>
          <a:p>
            <a:pPr lvl="0" indent="11430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с природой родного края, формирование экологической культуры.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     республики, символиками </a:t>
            </a:r>
          </a:p>
          <a:p>
            <a:pPr lvl="0" indent="114300" algn="just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1143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3" name="Багетная рамка 2"/>
          <p:cNvSpPr/>
          <p:nvPr/>
        </p:nvSpPr>
        <p:spPr>
          <a:xfrm>
            <a:off x="214282" y="0"/>
            <a:ext cx="8715436" cy="57148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Принципы и подходы к формированию Программы</a:t>
            </a:r>
            <a:endParaRPr lang="ru-RU" sz="2000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57232"/>
            <a:ext cx="1785918" cy="32147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которым главной целью дошкольного образования является развитие ребенка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857232"/>
            <a:ext cx="2357454" cy="1357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принцип построения образовательного процесса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857232"/>
            <a:ext cx="2071702" cy="1357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научной обоснованности и практической применимости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00826" y="857232"/>
            <a:ext cx="2643174" cy="31432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интеграции содержания 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дош-кольного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образования </a:t>
            </a:r>
            <a:endParaRPr lang="en-US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возрастными возможностями и особенностями детей, спецификой и возможностями образовательных областей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97750"/>
            <a:ext cx="9144000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9495">
              <a:spcAft>
                <a:spcPts val="0"/>
              </a:spcAft>
            </a:pP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Планируемые результаты освоения программы</a:t>
            </a:r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Результатами освоения программы являются целевые ориентиры дошкольного образования, которые представляют собой социально-нормативные возрастные характеристики возможных достижений ребенка. 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К целевым ориентирам дошкольного образования относятся следующие социально-нормативные возрастные характеристики возможных достижений ребенка:</a:t>
            </a:r>
            <a:endParaRPr lang="ru-RU" sz="15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Целевые ориентиры на этапе завершения дошкольного образования:</a:t>
            </a:r>
            <a:endParaRPr lang="ru-RU" sz="2000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Багетная рамка 2"/>
          <p:cNvSpPr/>
          <p:nvPr/>
        </p:nvSpPr>
        <p:spPr>
          <a:xfrm>
            <a:off x="1285852" y="0"/>
            <a:ext cx="6572296" cy="57148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2000" b="1" spc="-6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II.    </a:t>
            </a:r>
            <a:r>
              <a:rPr lang="ru-RU" sz="2000" b="1" spc="-6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СОДЕРЖАТЕЛЬНЫЙ  РАЗДЕЛ ПРОГРАММЫ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857232"/>
            <a:ext cx="4143372" cy="9286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Описание образовательной деятельности</a:t>
            </a:r>
            <a:endParaRPr lang="ru-RU" sz="2400" dirty="0">
              <a:solidFill>
                <a:schemeClr val="accent6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29190" y="857232"/>
            <a:ext cx="4214810" cy="9286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с семьями воспитанников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928802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в соответствии с образовательными областями:</a:t>
            </a: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5357826"/>
            <a:ext cx="4786346" cy="500066"/>
          </a:xfrm>
          <a:prstGeom prst="rect">
            <a:avLst/>
          </a:prstGeom>
          <a:solidFill>
            <a:srgbClr val="49FD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2571744"/>
            <a:ext cx="3071834" cy="5714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3286124"/>
            <a:ext cx="4214842" cy="500066"/>
          </a:xfrm>
          <a:prstGeom prst="rect">
            <a:avLst/>
          </a:prstGeom>
          <a:solidFill>
            <a:srgbClr val="FDF8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71736" y="3929066"/>
            <a:ext cx="478634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8992" y="4643446"/>
            <a:ext cx="321471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право стрелка 18"/>
          <p:cNvSpPr/>
          <p:nvPr/>
        </p:nvSpPr>
        <p:spPr>
          <a:xfrm>
            <a:off x="7858148" y="2214554"/>
            <a:ext cx="928694" cy="2571768"/>
          </a:xfrm>
          <a:prstGeom prst="curvedLef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лево стрелка 19"/>
          <p:cNvSpPr/>
          <p:nvPr/>
        </p:nvSpPr>
        <p:spPr>
          <a:xfrm>
            <a:off x="214282" y="2285992"/>
            <a:ext cx="1000132" cy="2643206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400050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  <p:sp>
        <p:nvSpPr>
          <p:cNvPr id="4" name="Багетная рамка 3"/>
          <p:cNvSpPr/>
          <p:nvPr/>
        </p:nvSpPr>
        <p:spPr>
          <a:xfrm>
            <a:off x="1643042" y="2214554"/>
            <a:ext cx="7215238" cy="4500594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Речевое развитие включает  задачи: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-владение речью как средством общения и культуры;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-обогащение активного словаря;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-развитие связной, грамматически правильной диалогической и монологической речи;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речевого творчества;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речи, фонематического слуха;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0"/>
            <a:ext cx="3071834" cy="5714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285720" y="642918"/>
            <a:ext cx="8643998" cy="1500198"/>
          </a:xfrm>
          <a:prstGeom prst="beve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 своего народа.</a:t>
            </a:r>
            <a:endParaRPr lang="ru-RU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7158" y="142852"/>
            <a:ext cx="8424936" cy="369730"/>
          </a:xfrm>
          <a:prstGeom prst="roundRect">
            <a:avLst>
              <a:gd name="adj" fmla="val 702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развития речи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00108"/>
            <a:ext cx="3875087" cy="62071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сенсорного, умственного и речевого развития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86380" y="1000108"/>
            <a:ext cx="3390900" cy="59055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осознания явлений языка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928802"/>
            <a:ext cx="3852863" cy="86201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коммуникативно-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к развитию речи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1928802"/>
            <a:ext cx="3571868" cy="86201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работы над различными сторонами языка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000372"/>
            <a:ext cx="3709987" cy="92392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развития языкового чутья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72066" y="3000372"/>
            <a:ext cx="3390900" cy="92392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обогащения мотивации речевой деятельности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4214818"/>
            <a:ext cx="6624637" cy="50323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обеспечения активной языковой практики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5286388"/>
            <a:ext cx="7753350" cy="6238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представлена национально-региональным компонентом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85720" y="0"/>
            <a:ext cx="8572560" cy="64291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по развитию речи детей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357298"/>
            <a:ext cx="1928826" cy="165732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словаря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928670"/>
            <a:ext cx="2088232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звуковой культуры речи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15074" y="1500174"/>
            <a:ext cx="2000264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15075" y="3786190"/>
            <a:ext cx="2000263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любви и интереса к художественному слову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4714884"/>
            <a:ext cx="2088232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осознания явлений языка и речи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42976" y="3500438"/>
            <a:ext cx="2088232" cy="18002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 речи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5857884" y="1785926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929454" y="3357562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>
            <a:off x="5857884" y="4929198"/>
            <a:ext cx="357190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3286116" y="5000636"/>
            <a:ext cx="42862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2071670" y="3071810"/>
            <a:ext cx="285752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3143240" y="1714488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4500562" y="714356"/>
            <a:ext cx="500066" cy="1428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с двумя вырезанными соседними углами 3"/>
          <p:cNvSpPr/>
          <p:nvPr/>
        </p:nvSpPr>
        <p:spPr>
          <a:xfrm>
            <a:off x="214282" y="142852"/>
            <a:ext cx="8715436" cy="785818"/>
          </a:xfrm>
          <a:prstGeom prst="snip2Same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Способы поддержки детской инициативы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 речевом развитии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786058"/>
            <a:ext cx="7500990" cy="1071570"/>
          </a:xfrm>
          <a:prstGeom prst="rect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Виды деятельности с детьми;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дидактических речевых игр;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общение детей, в том числе на татарском языке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1285860"/>
            <a:ext cx="273685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педагога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4786322"/>
            <a:ext cx="273685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4786322"/>
            <a:ext cx="2735262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детей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4500562" y="2214554"/>
            <a:ext cx="428628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3143240" y="3929066"/>
            <a:ext cx="571504" cy="7858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6715140" y="3929066"/>
            <a:ext cx="500066" cy="7858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500166" y="0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«Речевое развитие»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143240" y="2714620"/>
            <a:ext cx="3024336" cy="1293131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</a:p>
        </p:txBody>
      </p:sp>
      <p:sp>
        <p:nvSpPr>
          <p:cNvPr id="14" name="Овал 13"/>
          <p:cNvSpPr/>
          <p:nvPr/>
        </p:nvSpPr>
        <p:spPr>
          <a:xfrm>
            <a:off x="428596" y="1857364"/>
            <a:ext cx="1947866" cy="16430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2571736" y="1000108"/>
            <a:ext cx="1857388" cy="151288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рассказ, диалог</a:t>
            </a:r>
          </a:p>
        </p:txBody>
      </p:sp>
      <p:sp>
        <p:nvSpPr>
          <p:cNvPr id="16" name="Овал 15"/>
          <p:cNvSpPr/>
          <p:nvPr/>
        </p:nvSpPr>
        <p:spPr>
          <a:xfrm>
            <a:off x="4714876" y="1000108"/>
            <a:ext cx="1857388" cy="1500198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(дидактическая, с правилами)</a:t>
            </a:r>
          </a:p>
        </p:txBody>
      </p:sp>
      <p:sp>
        <p:nvSpPr>
          <p:cNvPr id="17" name="Овал 16"/>
          <p:cNvSpPr/>
          <p:nvPr/>
        </p:nvSpPr>
        <p:spPr>
          <a:xfrm>
            <a:off x="1357290" y="3643314"/>
            <a:ext cx="2071702" cy="142876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</a:p>
        </p:txBody>
      </p:sp>
      <p:sp>
        <p:nvSpPr>
          <p:cNvPr id="18" name="Овал 17"/>
          <p:cNvSpPr/>
          <p:nvPr/>
        </p:nvSpPr>
        <p:spPr>
          <a:xfrm>
            <a:off x="6000760" y="3714752"/>
            <a:ext cx="2214578" cy="125571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</p:txBody>
      </p:sp>
      <p:sp>
        <p:nvSpPr>
          <p:cNvPr id="19" name="Овал 18"/>
          <p:cNvSpPr/>
          <p:nvPr/>
        </p:nvSpPr>
        <p:spPr>
          <a:xfrm>
            <a:off x="3500430" y="4429132"/>
            <a:ext cx="2428892" cy="144145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</a:p>
        </p:txBody>
      </p:sp>
      <p:sp>
        <p:nvSpPr>
          <p:cNvPr id="20" name="Овал 19"/>
          <p:cNvSpPr/>
          <p:nvPr/>
        </p:nvSpPr>
        <p:spPr>
          <a:xfrm>
            <a:off x="6643702" y="1857364"/>
            <a:ext cx="1928826" cy="15716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</a:p>
        </p:txBody>
      </p:sp>
      <p:sp>
        <p:nvSpPr>
          <p:cNvPr id="21" name="Стрелка вправо 20"/>
          <p:cNvSpPr/>
          <p:nvPr/>
        </p:nvSpPr>
        <p:spPr>
          <a:xfrm rot="2280000">
            <a:off x="6494204" y="1973752"/>
            <a:ext cx="298996" cy="33872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080000">
            <a:off x="7143768" y="3429000"/>
            <a:ext cx="285752" cy="21431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3000000">
            <a:off x="5857900" y="4646604"/>
            <a:ext cx="374268" cy="384965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1800000">
            <a:off x="3264753" y="4672158"/>
            <a:ext cx="342834" cy="33676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3660000">
            <a:off x="1554152" y="3477524"/>
            <a:ext cx="314144" cy="344935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 rot="3000000">
            <a:off x="2165686" y="1788386"/>
            <a:ext cx="392807" cy="428628"/>
          </a:xfrm>
          <a:prstGeom prst="up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4429124" y="1571612"/>
            <a:ext cx="21431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7" name="Picture 3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2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</a:t>
            </a:r>
          </a:p>
          <a:p>
            <a:pPr lvl="0" algn="ctr">
              <a:spcAft>
                <a:spcPts val="1000"/>
              </a:spcAft>
            </a:pPr>
            <a:r>
              <a:rPr lang="ru-RU" sz="32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дошкольного образования – </a:t>
            </a:r>
          </a:p>
          <a:p>
            <a:pPr lvl="0" algn="ctr">
              <a:spcAft>
                <a:spcPts val="1000"/>
              </a:spcAft>
            </a:pP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Программа разрабатывается, утверждается и реализуется в дошкольном образовательном учреждении: </a:t>
            </a:r>
          </a:p>
          <a:p>
            <a:pPr lvl="0" algn="ctr">
              <a:spcAft>
                <a:spcPts val="1000"/>
              </a:spcAft>
            </a:pPr>
            <a:r>
              <a:rPr lang="ru-RU" sz="30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в соответствии </a:t>
            </a: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с федеральным                государственным  образовательным </a:t>
            </a:r>
          </a:p>
          <a:p>
            <a:pPr lvl="0" algn="ctr">
              <a:spcAft>
                <a:spcPts val="1000"/>
              </a:spcAft>
            </a:pP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    стандартом дошкольного образования;</a:t>
            </a:r>
          </a:p>
          <a:p>
            <a:pPr lvl="0">
              <a:spcAft>
                <a:spcPts val="1000"/>
              </a:spcAft>
            </a:pPr>
            <a:r>
              <a:rPr lang="ru-RU" sz="30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               </a:t>
            </a:r>
            <a:r>
              <a:rPr lang="ru-RU" sz="30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с учетом </a:t>
            </a: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с соответствующей примерной </a:t>
            </a:r>
          </a:p>
          <a:p>
            <a:pPr lvl="0" algn="ctr">
              <a:spcAft>
                <a:spcPts val="1000"/>
              </a:spcAft>
            </a:pPr>
            <a:r>
              <a:rPr lang="ru-RU" sz="30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основной образовательной программой                дошкольного образования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</a:t>
            </a:r>
            <a:endParaRPr lang="ru-RU" sz="2200" dirty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57166"/>
            <a:ext cx="9144000" cy="65008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формирование библиотеки для детей (познавательно-художественная литература, энциклопедии).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Собеседование с ребёнком в присутствии родителей. Проводится с целью определения речевого развития дошкольника и является тактичным способом налаживания общения с родителями, демонстрации возможностей ребёнка. Опосредованно предостерегает родителей от авторитарного управления  развитием ребёнка и жёсткой установки на результат.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родителей с деятельностью детей   (видеозапись). Использование видеоматериалов с целью проведения индивидуальных консультаций с родителями, где анализируется речевое развитие ребёнка, умение общаться со сверстниками. Выявление причин негативных тенденций и совместный с родителями поиск путей их преодоления.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Открытые мероприятия с детьми для родителей.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партнёрской деятельности детей и взрослых на выставках, с целью обогащения коммуникативного опыта дошкольников; создания продуктов творческой  художественно-речевой деятельности (тематические альбомы с рассказами и т.п.) с целью развития речевых способностей и воображения.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досуги, праздники, литературные вечера на основе взаимодействия родителей и детей, в том числе на татарском языке.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Информирование родителей о содержании деятельности ДОУ по развитию речи,  их достижениях и интересах: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в группе тематических выставок при участии родителей: «Дары природы», «История вещей», «Родной край», «Любимый город», «Профессии наших родителей», «Транспорт» и др. целью расширения кругозора и обогащению словаря дошкольников.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Совместная работа родителей, ребёнка и педагога по созданию альбома «Мои интересы и достижения» и др.; по подготовке тематических бесед «Мои любимые игрушки», «Игры детства моих родителей», «На пороге Новый год» и т.п.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тематических выставок детских книг при участии семьи.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Тематические литературные и познавательные праздники «Вечер сказок», «Любимые стихи детства» с участием родителей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14546" y="0"/>
            <a:ext cx="4071966" cy="357166"/>
          </a:xfrm>
          <a:prstGeom prst="rect">
            <a:avLst/>
          </a:prstGeom>
          <a:solidFill>
            <a:srgbClr val="FDF89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0" y="428604"/>
            <a:ext cx="9144000" cy="6429396"/>
          </a:xfrm>
          <a:prstGeom prst="bevel">
            <a:avLst/>
          </a:prstGeom>
          <a:solidFill>
            <a:srgbClr val="FEFE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гармоничное физическое развитие и формирование основ здорового образа жизни.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>
              <a:buFont typeface="Calibri" pitchFamily="34" charset="0"/>
              <a:buAutoNum type="arabicPeriod"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Оздоровительные: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охрана жизни и укрепление здоровья, обеспечение нормального   функционирования всех органов и систем организм; 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всестороннее совершенствование физических качеств;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работоспособности и закаливание.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двигательных умений и навыков;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Воспитательные: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интереса и потребности в занятиях физическими упражнениями;</a:t>
            </a:r>
            <a:endParaRPr lang="ru-RU" sz="1700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разностороннее  гармоничное развитие ребенка (не только физическое, но и умственное, нравственное, эстетическое, трудовое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 и социальными партнерами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714356"/>
            <a:ext cx="9144000" cy="61436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состояния здоровья детей совместно со специалистами детской поликлиники, медицинским персоналом ДОУ и родителями. Ознакомление родителей с результатами.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условий семейного воспитания через анкетирование, посещение детей на дому и определение путей улучшения здоровья каждого ребёнка.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банка данных об особенностях развития и медико-педагогических  условиях жизни ребёнка в семье с целью разработки индивидуальных программ физкультурно-оздоровительной работы с детьми, направленной на укрепление их здоровья.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условий для укрепления здоровья и снижения заболеваемости детей в ДОУ и семье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целенаправленной работы по пропаганде здорового образа  жизни среди родителей.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Ознакомление родителей с содержанием и формами физкультурно-оздоровительной работы в ДОУ.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Тренинг для родителей по использованию приёмов и методов оздоровления (дыхательная и артикуляционная  гимнастика, физические упражнения и т.д.) с целью профилактики заболевания детей.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Согласование с родителями индивидуальных программ оздоровления, профилактических мероприятий, организованных в ДОУ.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родителей с нетрадиционными методами оздоровления детского организма.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интерактивных методов для привлечения внимания родителей к физкультурно-оздоровительной сфере: организация конкурсов, викторин, проектов, развлечений и т.п.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Пропаганда и освещение опыта семейного воспитания по физическому развитию детей и расширения представлений родителей о формах семейного досуга.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Консультативная, санитарно-просветительская и медико-педагогическая помощь семьям с учётом преобладающих запросов родителей на основе связи ДОУ с медицинскими учреждениями.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 дискуссий с элементами практикума по вопросам физического развития и воспитания детей.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дней открытых дверей, вечеров вопросов и ответов, совместных развлечений с целью знакомства родителей с формами физкультурно-оздоровительной работы в ДОУ.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  и использование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технологий.</a:t>
            </a:r>
            <a:endParaRPr lang="ru-RU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Правовое просвещение родителей на основе изучения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социокультурного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состояния родителей с целью повышения эффективности взаимодействия семьи и ДОУ, способствующего укреплению семьи, становлению гражданственности воспитанников, повышению имиджа ДОУ и уважению педагогов.</a:t>
            </a:r>
            <a:endParaRPr lang="ru-RU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1142976" y="1857364"/>
            <a:ext cx="2736850" cy="26638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в зале, площадке, группе</a:t>
            </a:r>
          </a:p>
        </p:txBody>
      </p:sp>
      <p:sp>
        <p:nvSpPr>
          <p:cNvPr id="5" name="Овал 4"/>
          <p:cNvSpPr/>
          <p:nvPr/>
        </p:nvSpPr>
        <p:spPr>
          <a:xfrm>
            <a:off x="5500694" y="1857364"/>
            <a:ext cx="2736850" cy="26638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форм двигательной активности</a:t>
            </a:r>
          </a:p>
        </p:txBody>
      </p:sp>
      <p:sp>
        <p:nvSpPr>
          <p:cNvPr id="6" name="Овал 5"/>
          <p:cNvSpPr/>
          <p:nvPr/>
        </p:nvSpPr>
        <p:spPr>
          <a:xfrm>
            <a:off x="3214678" y="4000504"/>
            <a:ext cx="3073400" cy="26654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стремлению к расширению двигательной самостоятельности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14480" y="357166"/>
            <a:ext cx="59055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поддержки детской инициативы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2357422" y="1285860"/>
            <a:ext cx="500066" cy="571504"/>
          </a:xfrm>
          <a:prstGeom prst="downArrow">
            <a:avLst>
              <a:gd name="adj1" fmla="val 33376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643702" y="1285860"/>
            <a:ext cx="357190" cy="57150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500562" y="1285860"/>
            <a:ext cx="428628" cy="264320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214290"/>
            <a:ext cx="5715040" cy="5000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500174"/>
            <a:ext cx="4500594" cy="5096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928670"/>
            <a:ext cx="428628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1500174"/>
            <a:ext cx="3829047" cy="4778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развитие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205038"/>
            <a:ext cx="4786313" cy="4564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Bef>
                <a:spcPts val="500"/>
              </a:spcBef>
            </a:pPr>
            <a:r>
              <a:rPr lang="ru-RU" sz="1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Эстетизация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предметно-развивающей среды и быта в целом. 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Культурное   обогащение содержания изобра­зительной деятельности, в соответ­ствии с особенностями познаватель­ного развития детей разных возрас­тов.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Взаимосвязь продуктивной деятельности с другими видами детской активности.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Интеграция различных ви­дов изобразительного искусства и ху­дожественной деятельности.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Эстетический ориентир на общечеловеческие ценности Обогащение сенсорно-чувственного опыта.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Организация информационного по­ля - основы для развития образных представлений.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Взаимосвязь обобщённых представлений и спосо­бов действий, направленных на созда­ние выразительного художественного образа.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500"/>
              </a:spcBef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Естественная ра­дость эстетического восприятия, чувствования и деяния, сохранение непосредственности эстетических ре­акций, эмоциональной открытости.</a:t>
            </a:r>
            <a:endParaRPr lang="ru-RU" sz="1400" b="1" dirty="0">
              <a:solidFill>
                <a:srgbClr val="FFFFFF"/>
              </a:solidFill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2214554"/>
            <a:ext cx="3814760" cy="22860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музыкальности детей и их способности эмоционально воспринимать музыку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музыкально-художественной деятельности;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музыкальному искусству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Развитие воображения и творческой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активности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4786322"/>
            <a:ext cx="3849685" cy="7143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конструирование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5715016"/>
            <a:ext cx="3848097" cy="928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замысла,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воплощение замысла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857356" y="0"/>
            <a:ext cx="628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развитие»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285860"/>
            <a:ext cx="5715008" cy="1285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Достижение целей формирования интереса к эстетической стороне окружающей действительности, удовлетворение потребности детей в самовыражении.</a:t>
            </a:r>
            <a:endParaRPr lang="ru-RU" b="1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2714620"/>
            <a:ext cx="7215206" cy="41433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b="1" dirty="0" smtClean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214282" y="0"/>
            <a:ext cx="8358246" cy="857232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музыкального развития детей</a:t>
            </a:r>
          </a:p>
          <a:p>
            <a:pPr algn="ctr"/>
            <a:endParaRPr lang="ru-RU" dirty="0"/>
          </a:p>
        </p:txBody>
      </p:sp>
      <p:sp>
        <p:nvSpPr>
          <p:cNvPr id="5" name="Багетная рамка 4"/>
          <p:cNvSpPr/>
          <p:nvPr/>
        </p:nvSpPr>
        <p:spPr>
          <a:xfrm>
            <a:off x="285720" y="1928802"/>
            <a:ext cx="2428892" cy="1071570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</a:t>
            </a:r>
            <a:endParaRPr lang="ru-RU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6786578" y="1928802"/>
            <a:ext cx="2071702" cy="1071570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</a:t>
            </a:r>
            <a:endParaRPr lang="ru-RU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1214414" y="3357562"/>
            <a:ext cx="3214710" cy="1928826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детских музыкальных инструментах</a:t>
            </a:r>
            <a:endParaRPr lang="ru-RU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5000628" y="3357562"/>
            <a:ext cx="3357586" cy="1928826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творчества: музыкального, песенного, танцевального</a:t>
            </a:r>
            <a:endParaRPr lang="ru-RU" dirty="0"/>
          </a:p>
        </p:txBody>
      </p:sp>
      <p:sp>
        <p:nvSpPr>
          <p:cNvPr id="9" name="Багетная рамка 8"/>
          <p:cNvSpPr/>
          <p:nvPr/>
        </p:nvSpPr>
        <p:spPr>
          <a:xfrm>
            <a:off x="3286116" y="1285860"/>
            <a:ext cx="2786082" cy="1571636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движения</a:t>
            </a:r>
            <a:endParaRPr lang="ru-RU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572000" y="857232"/>
            <a:ext cx="142876" cy="35719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643834" y="928670"/>
            <a:ext cx="142876" cy="92869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357290" y="928670"/>
            <a:ext cx="142876" cy="92869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2928926" y="928670"/>
            <a:ext cx="142876" cy="228601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357950" y="857232"/>
            <a:ext cx="214314" cy="242889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86050" y="1785926"/>
            <a:ext cx="184730" cy="4234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ru-RU" sz="1600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071538" y="0"/>
            <a:ext cx="6572296" cy="571480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 работы  с детьми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14612" y="928670"/>
            <a:ext cx="3390900" cy="30511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 музыкально-художественной деятельности;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приобщение к музыкальному искусству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58" y="2714620"/>
            <a:ext cx="2160587" cy="13112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Приобщение  к  изобразительному искусству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000108"/>
            <a:ext cx="1901825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>
              <a:lnSpc>
                <a:spcPct val="115000"/>
              </a:lnSpc>
              <a:spcBef>
                <a:spcPts val="500"/>
              </a:spcBef>
              <a:tabLst>
                <a:tab pos="2286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000" dirty="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tabLst>
                <a:tab pos="2286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детского творчества</a:t>
            </a:r>
            <a:endParaRPr lang="ru-RU" sz="2000" dirty="0">
              <a:solidFill>
                <a:srgbClr val="C00000"/>
              </a:solidFill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388" y="928670"/>
            <a:ext cx="2286016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продуктивной деятельности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00826" y="2500306"/>
            <a:ext cx="2428892" cy="164307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Рисование, лепка, аппликация, конструирование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357290" y="642918"/>
            <a:ext cx="142876" cy="28575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071670" y="642918"/>
            <a:ext cx="214314" cy="200026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143372" y="642918"/>
            <a:ext cx="214314" cy="28575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072330" y="642918"/>
            <a:ext cx="214314" cy="28575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500958" y="2214554"/>
            <a:ext cx="142876" cy="285752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Багетная рамка 4"/>
          <p:cNvSpPr/>
          <p:nvPr/>
        </p:nvSpPr>
        <p:spPr>
          <a:xfrm>
            <a:off x="1357290" y="0"/>
            <a:ext cx="6786610" cy="785794"/>
          </a:xfrm>
          <a:prstGeom prst="beve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ОО «Художественно-эстетическое развитие» </a:t>
            </a:r>
            <a:endParaRPr lang="ru-RU" dirty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857232"/>
            <a:ext cx="9144000" cy="59246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 Совместная организация выставок произведений искусства (декоративно-прикладного) с целью обогащения художественно-эстетических представлений детей.</a:t>
            </a: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 Организация и проведение конкурсов и выставок детского творчества.</a:t>
            </a:r>
            <a:endParaRPr lang="ru-RU" sz="16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 Анкетирование родителей с целью изучения их представлений об эстетическом воспитании детей.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4. Организация тематических консультаций, папок-передвижек по разным направлениям художественно-эстетического воспитания ребёнка </a:t>
            </a: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5. Организация мероприятий, направленных на распространение семейного опыта художественно-эстетического воспитания ребёнка («Круглый стол», средства массовой информации, альбомы семейного воспитания и др.)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6. Участие родителей и детей в театрализованной деятельности 7.  Проведение праздников, досугов, литературных и музыкальных вечеров с привлечением родителей.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8. Приобщение к театрализованному и музыкальному искусству через аудио- 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видиотеку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Регулирование тематического подбора для детского восприятия.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9.  Организация выставок детских работ и совместных тематических выставок детей и родителей.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10. Совместное издание литературно-художественного  журнала (рисунки, сказки, комиксы, придуманных детьми и их родителями).</a:t>
            </a:r>
            <a:endParaRPr lang="ru-RU" sz="1600" b="1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11. «Поэтическая гостиная». Чтение стихов детьми и родителями.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4652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600" b="1" spc="-4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– </a:t>
            </a:r>
          </a:p>
          <a:p>
            <a:pPr lvl="0" algn="ctr">
              <a:spcAft>
                <a:spcPts val="1000"/>
              </a:spcAft>
            </a:pPr>
            <a:r>
              <a:rPr lang="ru-RU" sz="3600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Times New Roman"/>
                <a:cs typeface="Times New Roman"/>
              </a:rPr>
              <a:t>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    характер оказываемых образовательных услуг. </a:t>
            </a:r>
            <a:endParaRPr lang="ru-RU" sz="3600" b="1" spc="-40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Багетная рамка 2"/>
          <p:cNvSpPr/>
          <p:nvPr/>
        </p:nvSpPr>
        <p:spPr>
          <a:xfrm>
            <a:off x="642910" y="188640"/>
            <a:ext cx="7929618" cy="64807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Образовательная область «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развитие»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2000232" y="1071546"/>
            <a:ext cx="5220072" cy="150019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Цель: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467544" y="2780928"/>
            <a:ext cx="8676456" cy="407707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sz="2400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Развитие интересов детей, любознательности и познавательной мотивации.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познавательных действий, становление сознания.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Развитие воображения и творческой активности.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первичных представлений о малой родине и Отечестве, представлений о </a:t>
            </a:r>
            <a:r>
              <a:rPr lang="ru-RU" sz="1400" dirty="0" err="1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социокультурных</a:t>
            </a: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ценностях народа, об отечественных традициях и праздниках.</a:t>
            </a:r>
            <a:endParaRPr lang="ru-RU" sz="14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  <a:endParaRPr lang="ru-RU" sz="14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31640" y="214290"/>
            <a:ext cx="5832648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познавательного развития</a:t>
            </a:r>
          </a:p>
          <a:p>
            <a:pPr algn="ctr"/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0" y="908720"/>
            <a:ext cx="3672408" cy="72008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4895528" y="908720"/>
            <a:ext cx="4248472" cy="72008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целостной картины мира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475656" y="1556792"/>
            <a:ext cx="504056" cy="3816424"/>
          </a:xfrm>
          <a:prstGeom prst="downArrow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876256" y="1628800"/>
            <a:ext cx="432048" cy="3744416"/>
          </a:xfrm>
          <a:prstGeom prst="downArrow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агетная рамка 14"/>
          <p:cNvSpPr/>
          <p:nvPr/>
        </p:nvSpPr>
        <p:spPr>
          <a:xfrm>
            <a:off x="323528" y="1844824"/>
            <a:ext cx="8568952" cy="864096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детей, формирование приемов умственной деятельности, творческого и вариативного мышления на основе: 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107504" y="5373216"/>
            <a:ext cx="4176464" cy="115212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Наблюдения,  опытническая, познавательно-поисковая деятельность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4572000" y="5373216"/>
            <a:ext cx="4392488" cy="115212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конструирования с познавательной целью, ручной труд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0" y="3000372"/>
            <a:ext cx="4427984" cy="100811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овладения детьми количественными отношениями предметов и явлений окружающего мира.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Багетная рамка 18"/>
          <p:cNvSpPr/>
          <p:nvPr/>
        </p:nvSpPr>
        <p:spPr>
          <a:xfrm>
            <a:off x="395536" y="4365104"/>
            <a:ext cx="3528392" cy="57606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Багетная рамка 19"/>
          <p:cNvSpPr/>
          <p:nvPr/>
        </p:nvSpPr>
        <p:spPr>
          <a:xfrm>
            <a:off x="4932040" y="2996952"/>
            <a:ext cx="4211960" cy="100811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расширения знаний об окружающей действительности,  общего кругозора.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Багетная рамка 20"/>
          <p:cNvSpPr/>
          <p:nvPr/>
        </p:nvSpPr>
        <p:spPr>
          <a:xfrm>
            <a:off x="5436096" y="4365104"/>
            <a:ext cx="3312368" cy="57606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конструирование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2267744" y="692696"/>
            <a:ext cx="288032" cy="216024"/>
          </a:xfrm>
          <a:prstGeom prst="downArrow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5796136" y="692696"/>
            <a:ext cx="288032" cy="216024"/>
          </a:xfrm>
          <a:prstGeom prst="downArrow">
            <a:avLst/>
          </a:prstGeom>
          <a:solidFill>
            <a:srgbClr val="92D050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479634" y="3223559"/>
            <a:ext cx="184731" cy="2876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2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179512" y="1412776"/>
            <a:ext cx="3744416" cy="792088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4860032" y="1412776"/>
            <a:ext cx="4032448" cy="792088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познавательной мотивации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251520" y="2420888"/>
            <a:ext cx="3672408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Различные виды деятельности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51520" y="3501008"/>
            <a:ext cx="3672408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Развивающие игры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Багетная рамка 11"/>
          <p:cNvSpPr/>
          <p:nvPr/>
        </p:nvSpPr>
        <p:spPr>
          <a:xfrm>
            <a:off x="251520" y="4581128"/>
            <a:ext cx="3672408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Детская любознательность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4860032" y="2420888"/>
            <a:ext cx="3960440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4860032" y="3501008"/>
            <a:ext cx="3960440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воображения и творческой активности</a:t>
            </a:r>
            <a:endParaRPr lang="ru-RU" sz="11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4860032" y="4581128"/>
            <a:ext cx="4032448" cy="864096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</a:pPr>
            <a:r>
              <a:rPr lang="ru-RU" b="1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Экспериментирование с природным материалом</a:t>
            </a:r>
            <a:endParaRPr lang="ru-RU" sz="11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251520" y="5661248"/>
            <a:ext cx="3672408" cy="936104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Детская любознательность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7" name="Багетная рамка 16"/>
          <p:cNvSpPr/>
          <p:nvPr/>
        </p:nvSpPr>
        <p:spPr>
          <a:xfrm>
            <a:off x="4860032" y="5661248"/>
            <a:ext cx="4032448" cy="936104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Использование схем, символов, знаков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Багетная рамка 17"/>
          <p:cNvSpPr/>
          <p:nvPr/>
        </p:nvSpPr>
        <p:spPr>
          <a:xfrm>
            <a:off x="1763688" y="332656"/>
            <a:ext cx="5256584" cy="720080"/>
          </a:xfrm>
          <a:prstGeom prst="beve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Познавательное развитие дошкольников</a:t>
            </a:r>
            <a:endParaRPr lang="ru-RU" sz="1200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899592" y="0"/>
            <a:ext cx="7056784" cy="576064"/>
          </a:xfrm>
          <a:prstGeom prst="snip2SameRect">
            <a:avLst/>
          </a:prstGeom>
          <a:solidFill>
            <a:schemeClr val="accent3">
              <a:lumMod val="20000"/>
              <a:lumOff val="80000"/>
            </a:schemeClr>
          </a:solidFill>
          <a:ln cap="rnd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Педагогические условия успешного и полноценного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интеллектуального развития детей дошкольного возраста</a:t>
            </a:r>
            <a:endParaRPr lang="ru-RU" sz="1400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6" name="Поле 204"/>
          <p:cNvSpPr txBox="1">
            <a:spLocks noChangeArrowheads="1"/>
          </p:cNvSpPr>
          <p:nvPr/>
        </p:nvSpPr>
        <p:spPr bwMode="auto">
          <a:xfrm>
            <a:off x="179512" y="1052736"/>
            <a:ext cx="4464495" cy="108022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Обеспечение использования собственных, в том числе «ручных», действий в познании различных количественных групп, дающих возможность накопления чувственного опыта предметно-количественного содержания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оле 205"/>
          <p:cNvSpPr txBox="1">
            <a:spLocks noChangeArrowheads="1"/>
          </p:cNvSpPr>
          <p:nvPr/>
        </p:nvSpPr>
        <p:spPr bwMode="auto">
          <a:xfrm>
            <a:off x="5004048" y="1052736"/>
            <a:ext cx="3888432" cy="108023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r>
              <a:rPr lang="ru-RU" sz="1400" b="1" dirty="0">
                <a:effectLst/>
                <a:latin typeface="Times New Roman"/>
                <a:ea typeface="Times New Roman"/>
              </a:rPr>
              <a:t>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оле 202"/>
          <p:cNvSpPr txBox="1">
            <a:spLocks noChangeArrowheads="1"/>
          </p:cNvSpPr>
          <p:nvPr/>
        </p:nvSpPr>
        <p:spPr bwMode="auto">
          <a:xfrm>
            <a:off x="539552" y="2420888"/>
            <a:ext cx="4104454" cy="115212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r>
              <a:rPr lang="ru-RU" sz="1400" b="1" dirty="0">
                <a:effectLst/>
                <a:latin typeface="Times New Roman"/>
                <a:ea typeface="Times New Roman"/>
              </a:rPr>
              <a:t>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Поле 201"/>
          <p:cNvSpPr txBox="1">
            <a:spLocks noChangeArrowheads="1"/>
          </p:cNvSpPr>
          <p:nvPr/>
        </p:nvSpPr>
        <p:spPr bwMode="auto">
          <a:xfrm>
            <a:off x="5004048" y="2420888"/>
            <a:ext cx="3528392" cy="117051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способствующего выполнению каждым ребенком действий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оле 197"/>
          <p:cNvSpPr txBox="1">
            <a:spLocks noChangeArrowheads="1"/>
          </p:cNvSpPr>
          <p:nvPr/>
        </p:nvSpPr>
        <p:spPr bwMode="auto">
          <a:xfrm>
            <a:off x="971601" y="3789040"/>
            <a:ext cx="7200799" cy="34099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разнообразных форм взаимодействия: «педагог – дети», «дети – дети»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1" name="Поле 192"/>
          <p:cNvSpPr txBox="1">
            <a:spLocks noChangeArrowheads="1"/>
          </p:cNvSpPr>
          <p:nvPr/>
        </p:nvSpPr>
        <p:spPr bwMode="auto">
          <a:xfrm>
            <a:off x="179512" y="4437112"/>
            <a:ext cx="3914775" cy="3054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8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обучения детей 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3" name="Поле 193"/>
          <p:cNvSpPr txBox="1">
            <a:spLocks noChangeArrowheads="1"/>
          </p:cNvSpPr>
          <p:nvPr/>
        </p:nvSpPr>
        <p:spPr bwMode="auto">
          <a:xfrm>
            <a:off x="5076056" y="4437112"/>
            <a:ext cx="3745865" cy="3054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8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речевого общения детей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4" name="Поле 189"/>
          <p:cNvSpPr txBox="1">
            <a:spLocks noChangeArrowheads="1"/>
          </p:cNvSpPr>
          <p:nvPr/>
        </p:nvSpPr>
        <p:spPr bwMode="auto">
          <a:xfrm>
            <a:off x="1907704" y="5229200"/>
            <a:ext cx="5112568" cy="3606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разнообразных форм взаимодействия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500166" y="0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развитие»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143240" y="2714620"/>
            <a:ext cx="3024336" cy="1293131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</a:p>
        </p:txBody>
      </p:sp>
      <p:sp>
        <p:nvSpPr>
          <p:cNvPr id="14" name="Овал 13"/>
          <p:cNvSpPr/>
          <p:nvPr/>
        </p:nvSpPr>
        <p:spPr>
          <a:xfrm>
            <a:off x="428596" y="1857364"/>
            <a:ext cx="1947866" cy="16430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2571736" y="1000108"/>
            <a:ext cx="1857388" cy="151288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рассказ, диалог</a:t>
            </a:r>
          </a:p>
        </p:txBody>
      </p:sp>
      <p:sp>
        <p:nvSpPr>
          <p:cNvPr id="16" name="Овал 15"/>
          <p:cNvSpPr/>
          <p:nvPr/>
        </p:nvSpPr>
        <p:spPr>
          <a:xfrm>
            <a:off x="4644008" y="1000108"/>
            <a:ext cx="2016224" cy="1348772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(дидактическая, с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357290" y="3643314"/>
            <a:ext cx="2071702" cy="142876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</a:p>
        </p:txBody>
      </p:sp>
      <p:sp>
        <p:nvSpPr>
          <p:cNvPr id="18" name="Овал 17"/>
          <p:cNvSpPr/>
          <p:nvPr/>
        </p:nvSpPr>
        <p:spPr>
          <a:xfrm>
            <a:off x="6000760" y="3714752"/>
            <a:ext cx="2214578" cy="125571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</p:txBody>
      </p:sp>
      <p:sp>
        <p:nvSpPr>
          <p:cNvPr id="19" name="Овал 18"/>
          <p:cNvSpPr/>
          <p:nvPr/>
        </p:nvSpPr>
        <p:spPr>
          <a:xfrm>
            <a:off x="3500430" y="4429132"/>
            <a:ext cx="2428892" cy="144145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</a:p>
        </p:txBody>
      </p:sp>
      <p:sp>
        <p:nvSpPr>
          <p:cNvPr id="20" name="Овал 19"/>
          <p:cNvSpPr/>
          <p:nvPr/>
        </p:nvSpPr>
        <p:spPr>
          <a:xfrm>
            <a:off x="6643702" y="1857364"/>
            <a:ext cx="1928826" cy="15716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</a:p>
        </p:txBody>
      </p:sp>
      <p:sp>
        <p:nvSpPr>
          <p:cNvPr id="21" name="Стрелка вправо 20"/>
          <p:cNvSpPr/>
          <p:nvPr/>
        </p:nvSpPr>
        <p:spPr>
          <a:xfrm rot="2280000">
            <a:off x="6494204" y="1973752"/>
            <a:ext cx="298996" cy="33872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080000">
            <a:off x="7143768" y="3429000"/>
            <a:ext cx="285752" cy="21431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3000000">
            <a:off x="5857900" y="4646604"/>
            <a:ext cx="374268" cy="384965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1800000">
            <a:off x="3264753" y="4672158"/>
            <a:ext cx="342834" cy="33676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3660000">
            <a:off x="1554152" y="3477524"/>
            <a:ext cx="314144" cy="344935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 rot="3000000">
            <a:off x="2165686" y="1788386"/>
            <a:ext cx="392807" cy="428628"/>
          </a:xfrm>
          <a:prstGeom prst="up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4429124" y="1571612"/>
            <a:ext cx="21431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1115616" y="0"/>
            <a:ext cx="6480720" cy="72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Формы  взаимодействия   с семьями воспитанников </a:t>
            </a:r>
            <a:r>
              <a:rPr lang="ru-RU" b="1" i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ОО «Познавательное развитие»</a:t>
            </a:r>
            <a:endParaRPr lang="ru-RU" sz="14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08720"/>
            <a:ext cx="9144000" cy="5949280"/>
          </a:xfrm>
          <a:prstGeom prst="rect">
            <a:avLst/>
          </a:prstGeom>
          <a:solidFill>
            <a:srgbClr val="D1FAFF"/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Информирование родителей о содержании и жизнедеятельности детей в ДОУ, их достижениях и интересах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Собеседование с ребёнком в присутствии родителей с целью определения познавательного развития дошкольника и налаживания общения с родителями, демонстрации возможностей ребёнка. Совместные досуги и мероприятия на основе партнёрской деятельности родителей и педагогов.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Ознакомление родителей с деятельностью детей   (видеозапись) с целью проведения индивидуальных консультаций с родителями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Посещение культурных учреждений при участии родителей (театр, библиотека, выставочный зал и др.) с целью расширения представлений об окружающем мире, формирования адекватных форм поведения в общественных местах, воспитания положительных эмоций и эстетических чувств.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Открытые мероприятия с детьми для родителей.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Совместные досуги, праздники, музыкальные и литературные вечера на основе взаимодействия родителей и детей.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Совместные наблюдения явлений природы, общественной жизни с оформлением плакатов, которые становятся достоянием группы. Совместное создание тематических альбомов экологической направленности «Птицы», «Животные», «Рыбы», «Цветы» и т.д.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Создание в группе тематических выставок при участии родителей. Совместная работа родителей с ребёнком над созданием семейных альбомов 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Проведение встреч с родителями с целью знакомства с профессиями, формирования уважительного отношения к людям труда.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Создание в группе «коллекций» - наборы открыток, календарей, минералов и др. предметов для познавательно-творческой работы.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Игротека в детском саду с приглашением родителей и других членов семьи.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2500282"/>
            <a:ext cx="9144000" cy="43577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lang="ru-RU" sz="2000" b="1" dirty="0" smtClean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общения и взаимодействия ребёнка со взрослыми и сверстниками.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Становление самостоятельности, целенаправленности 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саморегуляции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собственных действий.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социального и эмоционального интеллекта, эмоциональной отзывчивости, сопереживания.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позитивных установок к различным видам труда и творчества. 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основ безопасного поведения в быту, социуме, природе.</a:t>
            </a:r>
            <a:endParaRPr lang="ru-RU" sz="1600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spcAft>
                <a:spcPts val="1000"/>
              </a:spcAft>
              <a:buFont typeface="Symbol" pitchFamily="18" charset="2"/>
              <a:buChar char="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готовности  к совместной деятельности со сверстниками.</a:t>
            </a:r>
            <a:endParaRPr lang="ru-RU" sz="1600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214290"/>
            <a:ext cx="6929486" cy="5000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908720"/>
            <a:ext cx="8496944" cy="13681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</a:p>
          <a:p>
            <a:pPr>
              <a:spcAft>
                <a:spcPts val="100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Позитивная социализация детей дошкольного возраста, приобщение детей к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социокультурным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нормам, традициям семьи, общества и государства.</a:t>
            </a:r>
            <a:endParaRPr lang="ru-RU" dirty="0" smtClean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7963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2267744" y="0"/>
            <a:ext cx="4680520" cy="764704"/>
          </a:xfrm>
          <a:prstGeom prst="bevel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139952" y="764704"/>
            <a:ext cx="936104" cy="4248472"/>
          </a:xfrm>
          <a:prstGeom prst="downArrowCallout">
            <a:avLst/>
          </a:prstGeom>
          <a:solidFill>
            <a:srgbClr val="D1FA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99592" y="1052736"/>
            <a:ext cx="3440563" cy="1512168"/>
          </a:xfrm>
          <a:prstGeom prst="roundRect">
            <a:avLst/>
          </a:prstGeom>
          <a:solidFill>
            <a:srgbClr val="D1FA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игровой деятельности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целью освоения различных социальных</a:t>
            </a:r>
          </a:p>
          <a:p>
            <a:pPr lvl="0"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600" y="3068960"/>
            <a:ext cx="3368554" cy="1368152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>
              <a:lnSpc>
                <a:spcPct val="150000"/>
              </a:lnSpc>
            </a:pP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Трудовое </a:t>
            </a:r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воспитание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60032" y="1052736"/>
            <a:ext cx="3533261" cy="1584176"/>
          </a:xfrm>
          <a:prstGeom prst="roundRect">
            <a:avLst/>
          </a:prstGeom>
          <a:solidFill>
            <a:srgbClr val="D1FA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безопасного поведения в быту, социуме, природе</a:t>
            </a:r>
            <a:r>
              <a:rPr lang="ru-RU" sz="2000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32040" y="3068960"/>
            <a:ext cx="3533261" cy="1368152"/>
          </a:xfrm>
          <a:prstGeom prst="roundRect">
            <a:avLst/>
          </a:prstGeom>
          <a:solidFill>
            <a:srgbClr val="D1FA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детей дошкольного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3608" y="5013176"/>
            <a:ext cx="7416824" cy="1346448"/>
          </a:xfrm>
          <a:prstGeom prst="roundRect">
            <a:avLst/>
          </a:prstGeom>
          <a:solidFill>
            <a:srgbClr val="D1FA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Вариативная часть представлена реализацией регионального учебного методического комплекта</a:t>
            </a:r>
            <a:endParaRPr lang="ru-RU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трелка углом вверх 5"/>
          <p:cNvSpPr/>
          <p:nvPr/>
        </p:nvSpPr>
        <p:spPr>
          <a:xfrm rot="-10800000">
            <a:off x="1259632" y="404664"/>
            <a:ext cx="1368152" cy="4320480"/>
          </a:xfrm>
          <a:prstGeom prst="bentUpArrow">
            <a:avLst>
              <a:gd name="adj1" fmla="val 16534"/>
              <a:gd name="adj2" fmla="val 32779"/>
              <a:gd name="adj3" fmla="val 31015"/>
            </a:avLst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углом вверх 6"/>
          <p:cNvSpPr/>
          <p:nvPr/>
        </p:nvSpPr>
        <p:spPr>
          <a:xfrm rot="10800000" flipH="1">
            <a:off x="6084168" y="404664"/>
            <a:ext cx="1512168" cy="4320480"/>
          </a:xfrm>
          <a:prstGeom prst="bentUpArrow">
            <a:avLst>
              <a:gd name="adj1" fmla="val 16421"/>
              <a:gd name="adj2" fmla="val 25000"/>
              <a:gd name="adj3" fmla="val 25114"/>
            </a:avLst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55776" y="188640"/>
            <a:ext cx="3672408" cy="515140"/>
          </a:xfrm>
          <a:prstGeom prst="round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Формы  работы  с детьми</a:t>
            </a:r>
            <a:endParaRPr lang="ru-RU" sz="1600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9109" y="933872"/>
            <a:ext cx="2363553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 игровой  деятельности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7724" y="2736843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патриотических чувств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7724" y="4725144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Хозяйственно-бытовой  труд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28184" y="933872"/>
            <a:ext cx="2363554" cy="1559024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гендерной, семейной и гражданской принадлежности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28184" y="2736843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Самообслуживание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28184" y="4725144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 первичных представлений  о труде взрослых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283968" y="692696"/>
            <a:ext cx="576064" cy="4032448"/>
          </a:xfrm>
          <a:prstGeom prst="downArrow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59832" y="933872"/>
            <a:ext cx="2952328" cy="177504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5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Приобщение  к  элементарным  общепринятым     нормам  и  правилам   взаимоотношения  со  сверстниками   и  взрослыми</a:t>
            </a:r>
            <a:endParaRPr lang="ru-RU" sz="175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19872" y="2924944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71755" algn="ctr">
              <a:spcBef>
                <a:spcPts val="500"/>
              </a:spcBef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R="71755" algn="ctr"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  собственной  безопасности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90223" y="4725144"/>
            <a:ext cx="2363554" cy="1304528"/>
          </a:xfrm>
          <a:prstGeom prst="roundRect">
            <a:avLst/>
          </a:prstGeom>
          <a:solidFill>
            <a:srgbClr val="D1FA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Труд  в природе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307505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2" algn="ctr">
              <a:spcAft>
                <a:spcPts val="1000"/>
              </a:spcAft>
            </a:pP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115616" y="0"/>
            <a:ext cx="7128792" cy="548680"/>
          </a:xfrm>
          <a:prstGeom prst="bevel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воспитанников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2570"/>
            <a:ext cx="8568952" cy="623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10" name="Багетная рамка 9"/>
          <p:cNvSpPr/>
          <p:nvPr/>
        </p:nvSpPr>
        <p:spPr>
          <a:xfrm>
            <a:off x="0" y="3643314"/>
            <a:ext cx="3500430" cy="107157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(не менее 60%)</a:t>
            </a:r>
          </a:p>
          <a:p>
            <a:pPr algn="ctr"/>
            <a:endParaRPr lang="ru-RU" dirty="0"/>
          </a:p>
        </p:txBody>
      </p:sp>
      <p:sp>
        <p:nvSpPr>
          <p:cNvPr id="11" name="Багетная рамка 10"/>
          <p:cNvSpPr/>
          <p:nvPr/>
        </p:nvSpPr>
        <p:spPr>
          <a:xfrm>
            <a:off x="3714744" y="3643314"/>
            <a:ext cx="5429256" cy="107157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часть, формируемая участниками образовательных отношений (не более 40%)</a:t>
            </a:r>
          </a:p>
          <a:p>
            <a:pPr algn="ctr"/>
            <a:endParaRPr lang="ru-RU" dirty="0"/>
          </a:p>
        </p:txBody>
      </p:sp>
      <p:sp>
        <p:nvSpPr>
          <p:cNvPr id="12" name="Багетная рамка 11"/>
          <p:cNvSpPr/>
          <p:nvPr/>
        </p:nvSpPr>
        <p:spPr>
          <a:xfrm>
            <a:off x="0" y="5000636"/>
            <a:ext cx="3643306" cy="107157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или Примерная основная образовательная программа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агетная рамка 12"/>
          <p:cNvSpPr/>
          <p:nvPr/>
        </p:nvSpPr>
        <p:spPr>
          <a:xfrm>
            <a:off x="4786314" y="5000636"/>
            <a:ext cx="3714744" cy="92869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Парциальные программы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214282" y="1071546"/>
            <a:ext cx="8929718" cy="114300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приказом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в Минюсте России 14 ноября 2013 г., регистрационный № 30384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агетная рамка 14"/>
          <p:cNvSpPr/>
          <p:nvPr/>
        </p:nvSpPr>
        <p:spPr>
          <a:xfrm>
            <a:off x="1500166" y="0"/>
            <a:ext cx="6500858" cy="1071546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агетная рамка 15"/>
          <p:cNvSpPr/>
          <p:nvPr/>
        </p:nvSpPr>
        <p:spPr>
          <a:xfrm>
            <a:off x="2143108" y="2357430"/>
            <a:ext cx="5000660" cy="857256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H="1">
            <a:off x="5929322" y="3286124"/>
            <a:ext cx="28575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2786050" y="3286124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4501356" y="1142987"/>
            <a:ext cx="142084" cy="7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0" idx="2"/>
          </p:cNvCxnSpPr>
          <p:nvPr/>
        </p:nvCxnSpPr>
        <p:spPr>
          <a:xfrm rot="5400000">
            <a:off x="1625190" y="4804175"/>
            <a:ext cx="214316" cy="35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6036479" y="482204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15616" y="0"/>
            <a:ext cx="684076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75856" y="1052736"/>
            <a:ext cx="2072275" cy="164205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084168" y="2564903"/>
            <a:ext cx="1944216" cy="1693845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общения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76056" y="4797152"/>
            <a:ext cx="2287488" cy="159993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91680" y="5013176"/>
            <a:ext cx="2124236" cy="159993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43608" y="2636912"/>
            <a:ext cx="2160240" cy="159704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500000">
            <a:off x="5192937" y="2297661"/>
            <a:ext cx="1228139" cy="484632"/>
          </a:xfrm>
          <a:prstGeom prst="rightArrow">
            <a:avLst>
              <a:gd name="adj1" fmla="val 52268"/>
              <a:gd name="adj2" fmla="val 5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6120000">
            <a:off x="6576667" y="4349606"/>
            <a:ext cx="640791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3851920" y="5643574"/>
            <a:ext cx="1224136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-2640000">
            <a:off x="2601663" y="2223880"/>
            <a:ext cx="872512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-6360000">
            <a:off x="1976384" y="4550315"/>
            <a:ext cx="617853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47864" y="3789040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детской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инициативы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914400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Описание вариативных форм, способов, методов и средств реализации Программы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395536" y="908720"/>
            <a:ext cx="8064896" cy="1008112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Основная часть общеобразовательной программы составляет 60%, вариативная часть – 40%. Вариативная часть  охватывает парциальные программы, национально-региональный компонент.</a:t>
            </a:r>
            <a:endParaRPr lang="ru-RU" sz="16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251520" y="2204864"/>
            <a:ext cx="4248472" cy="144016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личностно-ориентированного взаимодействия педагога с детьми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323528" y="4005064"/>
            <a:ext cx="4320480" cy="201622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-50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Технологии исследовательской деятельности</a:t>
            </a:r>
            <a:endParaRPr lang="ru-RU" dirty="0"/>
          </a:p>
        </p:txBody>
      </p:sp>
      <p:sp>
        <p:nvSpPr>
          <p:cNvPr id="8" name="Багетная рамка 7"/>
          <p:cNvSpPr/>
          <p:nvPr/>
        </p:nvSpPr>
        <p:spPr>
          <a:xfrm>
            <a:off x="4932040" y="2204864"/>
            <a:ext cx="3960440" cy="144016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75"/>
              </a:spcBef>
              <a:spcAft>
                <a:spcPts val="0"/>
              </a:spcAft>
            </a:pPr>
            <a:r>
              <a:rPr lang="ru-RU" b="1" spc="-5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Технологии проектной деятельности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4932040" y="4005064"/>
            <a:ext cx="4032448" cy="201622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парциальных программ в вариативных технологиях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Багетная рамка 3"/>
          <p:cNvSpPr/>
          <p:nvPr/>
        </p:nvSpPr>
        <p:spPr>
          <a:xfrm>
            <a:off x="1187624" y="116632"/>
            <a:ext cx="6336704" cy="576064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80728"/>
            <a:ext cx="2195736" cy="792088"/>
          </a:xfrm>
          <a:prstGeom prst="rect">
            <a:avLst/>
          </a:prstGeom>
          <a:solidFill>
            <a:srgbClr val="D1FA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помещений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980728"/>
            <a:ext cx="3024336" cy="792088"/>
          </a:xfrm>
          <a:prstGeom prst="rect">
            <a:avLst/>
          </a:prstGeom>
          <a:solidFill>
            <a:srgbClr val="D1FA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Предметно-развивающая среда в группах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2132856"/>
            <a:ext cx="2915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1052736"/>
            <a:ext cx="2448272" cy="1440160"/>
          </a:xfrm>
          <a:prstGeom prst="rect">
            <a:avLst/>
          </a:prstGeom>
          <a:solidFill>
            <a:srgbClr val="D1FA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Обеспечение методическими рекомендациями и средствами обучения и воспитания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988840"/>
            <a:ext cx="2195736" cy="1069979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Групповые 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 раздевальные комнаты </a:t>
            </a:r>
            <a:endParaRPr lang="ru-RU" sz="16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212976"/>
            <a:ext cx="2195736" cy="648072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Методический кабинет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3933056"/>
            <a:ext cx="2195736" cy="457200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Медицинский кабинет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509120"/>
            <a:ext cx="2267744" cy="541241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и гимнастический залы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229200"/>
            <a:ext cx="2267744" cy="792088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Уголок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безопасности дорожного движения (</a:t>
            </a:r>
            <a:r>
              <a:rPr lang="ru-RU" sz="16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автокласс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6165304"/>
            <a:ext cx="2267744" cy="529208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 специалистов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44208" y="2852936"/>
            <a:ext cx="2376264" cy="859988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Методическое обеспечение общего раздела программы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44207" y="4086742"/>
            <a:ext cx="2376265" cy="1873154"/>
          </a:xfrm>
          <a:prstGeom prst="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Программы,</a:t>
            </a:r>
          </a:p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технологии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пособия по  образовательным областям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87824" y="1988840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Физкультурный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87824" y="2420888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природы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87824" y="2852936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развивающих  игр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87824" y="3284984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Игровая зона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87824" y="3717032"/>
            <a:ext cx="2664296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Уголок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безопасности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987824" y="4149080"/>
            <a:ext cx="2664296" cy="465227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 «</a:t>
            </a:r>
            <a:r>
              <a:rPr lang="ru-RU" sz="1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Туган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җирем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Татарстан»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035252" y="4759137"/>
            <a:ext cx="2616868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Книжный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59832" y="5157192"/>
            <a:ext cx="2604359" cy="51955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экспериментирования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59832" y="5805264"/>
            <a:ext cx="2616868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Театральный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59832" y="6237312"/>
            <a:ext cx="2627414" cy="495054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художественного творчества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29211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>
              <a:spcAft>
                <a:spcPts val="1000"/>
              </a:spcAft>
            </a:pP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0" y="116632"/>
            <a:ext cx="9144000" cy="648072"/>
          </a:xfrm>
          <a:prstGeom prst="bevel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Организация режима пребывания детей в образовательном учреждении 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08720"/>
            <a:ext cx="9144000" cy="2232248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  работы дошкольного учреждения   и  длительность  пребывания  в  нем  детей  определяются  Уставом и требованиями </a:t>
            </a:r>
            <a:r>
              <a:rPr lang="ru-RU" sz="1600" spc="-40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СанПиН</a:t>
            </a: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2.4.1.3049 -13  и  является  следующим: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группы  функционируют  в  режиме  5-дневной  рабочей  недели  с   12-часовым  пребыванием  детей   с  </a:t>
            </a: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7.00  </a:t>
            </a: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  </a:t>
            </a: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19.00</a:t>
            </a: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качественного обеспечения организации жизнедеятельности детей для каждого возрастного периода в детском саду составлен режим дня с учетом требований </a:t>
            </a:r>
            <a:r>
              <a:rPr lang="ru-RU" sz="1600" spc="-40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СанПиН</a:t>
            </a: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2.4.1.3049-13 </a:t>
            </a:r>
          </a:p>
          <a:p>
            <a:pPr algn="just">
              <a:spcAft>
                <a:spcPts val="1000"/>
              </a:spcAft>
            </a:pPr>
            <a:r>
              <a:rPr lang="ru-RU" sz="1600" spc="-4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 дня  составляется на холодное время года и на  летний период  по всем возрастным группам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ctr">
              <a:spcAft>
                <a:spcPts val="0"/>
              </a:spcAft>
            </a:pP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683568" y="0"/>
            <a:ext cx="7704856" cy="764704"/>
          </a:xfrm>
          <a:prstGeom prst="snip2Same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ctr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Особенности организации </a:t>
            </a:r>
          </a:p>
          <a:p>
            <a:pPr marL="457200" algn="ctr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развивающей предметно-пространственной среды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64704"/>
            <a:ext cx="9144000" cy="483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предметно-пространственная среда обеспечивает максимальную реализацию образовательного потенциала пространства МБДОУ, группы и участка,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Развивающая предметно-пространственная среда должна обеспечивает реализацию различных образовательных программ; учет национально-культурных, климатических условий, в которых осуществляется образовательная деятельность; учет возрастных особенностей детей.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kern="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 предметно-пространственная среда  построена  на  следующих  принципах:</a:t>
            </a: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Насыщенность,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трансформируемость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полифункциональность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вариативность, доступность, безопасность.</a:t>
            </a:r>
          </a:p>
          <a:p>
            <a:pPr marL="457200" lvl="0" algn="just">
              <a:tabLst>
                <a:tab pos="630555" algn="l"/>
              </a:tabLst>
            </a:pPr>
            <a:r>
              <a:rPr lang="ru-RU" sz="16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Насыщенность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соответствует возрастным возможностям детей и содержанию Программы, которая  обеспечивает: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игровую, познавательную, исследовательскую и творческую активность всех воспитанников, экспериментирование с доступными детям материалами (в том числе с песком и водой);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эмоциональное благополучие детей во взаимодействии с предметно-пространственным окружением;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возможность самовыражения детей.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98072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just">
              <a:tabLst>
                <a:tab pos="630555" algn="l"/>
              </a:tabLst>
            </a:pP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Трансформируемость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пространства дает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детей;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двигательную активность, в том числе развитие крупной и мелкой моторики, участие в подвижных играх и соревнованиях;</a:t>
            </a: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i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Полифункциональность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материалов позволяет разнообразно использовать различные  составляющих предметной среды: детскую мебель, маты, мягкие модули, ширмы, природные материалы, пригодные  в разных видах детской активности (в том числе в качестве предметов-заместителей в детской игре).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Вариативность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позволяет создать различные пространства (для игры, конструирования, уединения и пр.), а также разнообразный материал, игры, игрушки и оборудование, обеспечивают свободный выбор детей.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Игровой материал периодически сменяется, что стимулирует  игровую, двигательную, познавательную и исследовательскую активность детей.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Доступность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создает условия для свободного доступа детей к играм, игрушкам, материалам, пособиям, обеспечивающим все основные виды детской активности;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исправность и сохранность материалов и оборудования.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Безопасность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предметно-пространственной среды обеспечивает соответствие всех ее элементов требованиям по надежности и безопасности их использования.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683568" y="0"/>
            <a:ext cx="7704856" cy="764704"/>
          </a:xfrm>
          <a:prstGeom prst="snip2Same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algn="ctr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Особенности организации </a:t>
            </a:r>
          </a:p>
          <a:p>
            <a:pPr marL="457200" algn="ctr"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развивающей предметно-пространственной среды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0"/>
            <a:ext cx="7704856" cy="369332"/>
          </a:xfrm>
          <a:prstGeom prst="rect">
            <a:avLst/>
          </a:prstGeom>
          <a:solidFill>
            <a:srgbClr val="D1FAFF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педагогического коллектива с семьями детей.</a:t>
            </a:r>
          </a:p>
        </p:txBody>
      </p:sp>
      <p:sp>
        <p:nvSpPr>
          <p:cNvPr id="4" name="Прямоугольник с двумя вырезанными соседними углами 3"/>
          <p:cNvSpPr/>
          <p:nvPr/>
        </p:nvSpPr>
        <p:spPr>
          <a:xfrm>
            <a:off x="539552" y="548680"/>
            <a:ext cx="7920880" cy="4824536"/>
          </a:xfrm>
          <a:prstGeom prst="snip2Same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ДОУ 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основу совместной деятельности семьи и дошкольного учреждения заложены следующие принципы: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подход к процессу воспитания ребёнка;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открытость дошкольного учреждения для родителей;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взаимное доверие  во взаимоотношениях педагогов и родителей;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уважение и доброжелательность друг к другу;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дифференцированный подход к каждой семье;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равно ответственность родителей и педагогов.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46" y="0"/>
            <a:ext cx="9161446" cy="68614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03648" y="0"/>
            <a:ext cx="6624736" cy="923330"/>
          </a:xfrm>
          <a:prstGeom prst="rect">
            <a:avLst/>
          </a:prstGeom>
          <a:solidFill>
            <a:srgbClr val="D1FAFF"/>
          </a:solidFill>
        </p:spPr>
        <p:txBody>
          <a:bodyPr wrap="square">
            <a:spAutoFit/>
          </a:bodyPr>
          <a:lstStyle/>
          <a:p>
            <a:pPr marL="109728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3528" y="980728"/>
            <a:ext cx="1643074" cy="142876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5" name="Семиугольник 4"/>
          <p:cNvSpPr/>
          <p:nvPr/>
        </p:nvSpPr>
        <p:spPr>
          <a:xfrm rot="-1080000">
            <a:off x="1447631" y="1868595"/>
            <a:ext cx="1789596" cy="1500198"/>
          </a:xfrm>
          <a:prstGeom prst="heptagon">
            <a:avLst/>
          </a:prstGeom>
          <a:solidFill>
            <a:srgbClr val="FC22F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емиугольник 5"/>
          <p:cNvSpPr/>
          <p:nvPr/>
        </p:nvSpPr>
        <p:spPr>
          <a:xfrm rot="21780000">
            <a:off x="3028033" y="2252992"/>
            <a:ext cx="1880729" cy="1585789"/>
          </a:xfrm>
          <a:prstGeom prst="hept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Самостоятельная деятельность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Семиугольник 6"/>
          <p:cNvSpPr/>
          <p:nvPr/>
        </p:nvSpPr>
        <p:spPr>
          <a:xfrm rot="-1260000">
            <a:off x="3939048" y="899720"/>
            <a:ext cx="1860221" cy="1634752"/>
          </a:xfrm>
          <a:prstGeom prst="heptagon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емиугольник 7"/>
          <p:cNvSpPr/>
          <p:nvPr/>
        </p:nvSpPr>
        <p:spPr>
          <a:xfrm rot="300000">
            <a:off x="5572509" y="1415635"/>
            <a:ext cx="1785950" cy="1555920"/>
          </a:xfrm>
          <a:prstGeom prst="hept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ирог 8"/>
          <p:cNvSpPr/>
          <p:nvPr/>
        </p:nvSpPr>
        <p:spPr>
          <a:xfrm rot="-540000">
            <a:off x="913386" y="1882920"/>
            <a:ext cx="504056" cy="216024"/>
          </a:xfrm>
          <a:prstGeom prst="pi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светлячок\Desktop\Старший воспитатель 2\ФОНЫ\img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1214422"/>
            <a:ext cx="2571768" cy="41587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Обязательная часть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  комплексное развитие детей во всех пяти взаимодополняющих областях: 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социально-комммуникативное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развитие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-познавательное развитие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-речевое развитие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-художественно-эстетическое развитие</a:t>
            </a:r>
          </a:p>
          <a:p>
            <a:pPr lvl="0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-физическое  развитие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2571736" y="1142984"/>
            <a:ext cx="1785950" cy="3006096"/>
          </a:xfrm>
          <a:prstGeom prst="stripedRightArrow">
            <a:avLst>
              <a:gd name="adj1" fmla="val 50000"/>
              <a:gd name="adj2" fmla="val 5410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60%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8064" y="1000084"/>
            <a:ext cx="3995936" cy="45891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20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 </a:t>
            </a:r>
            <a:r>
              <a:rPr lang="ru-RU" sz="16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Вариативная часть</a:t>
            </a:r>
            <a:endParaRPr lang="ru-RU" sz="1600" u="sng" dirty="0" smtClean="0">
              <a:ea typeface="Calibri"/>
              <a:cs typeface="Times New Roman"/>
            </a:endParaRPr>
          </a:p>
          <a:p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формируется участниками образовательного процесса нашего ДОУ и включает в себя следующие парциальные программы:</a:t>
            </a:r>
            <a:endParaRPr lang="ru-RU" sz="1600" dirty="0" smtClean="0">
              <a:ea typeface="Calibri"/>
              <a:cs typeface="Times New Roman"/>
            </a:endParaRPr>
          </a:p>
          <a:p>
            <a:pPr marL="171450" indent="-171450">
              <a:buFontTx/>
              <a:buChar char="-"/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Т.Б.Филичева «Программа логопедической работы»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-Л.Ф. Иванова Программа   обучения английскому языку «</a:t>
            </a:r>
            <a:r>
              <a:rPr lang="en-US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First Steps in English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»</a:t>
            </a:r>
          </a:p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-УМК по обучению  детей Татарскому языку                         -</a:t>
            </a:r>
            <a:r>
              <a:rPr lang="tt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Зарипова З.М., Кидрячева Р.Г. Говорим по татарски (для русскоязычных детей)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t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-Зарипова З.М., Вәҗиева Л.Н., Зөфәрова Р.С. Туган телдә сөйләшәбез (для детей, владеющих татарским     языком</a:t>
            </a:r>
            <a:r>
              <a:rPr lang="tt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)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0562" y="485776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 rot="-10800000">
            <a:off x="3131840" y="3429000"/>
            <a:ext cx="1944216" cy="2071702"/>
          </a:xfrm>
          <a:prstGeom prst="strip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9600000" lon="11400000" rev="10800000"/>
              </a:camera>
              <a:lightRig rig="threePt" dir="t"/>
            </a:scene3d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40%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0"/>
            <a:ext cx="9144000" cy="10001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разработанная с учётом примерной общеобразовательной программы дошкольного образования «От рождения до школы»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ред. Н.Е.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Т.С. Комаровой, М.А. Васильевой  состоит из двух частей: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5589240"/>
            <a:ext cx="9144000" cy="1268760"/>
          </a:xfrm>
          <a:prstGeom prst="roundRect">
            <a:avLst/>
          </a:prstGeom>
          <a:solidFill>
            <a:srgbClr val="D1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Содержание коррекционной работы и/или инклюзивного образования: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alt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c</a:t>
            </a:r>
            <a:r>
              <a:rPr lang="ru-RU" altLang="ru-RU" sz="1400" b="1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пециальные</a:t>
            </a:r>
            <a:r>
              <a:rPr lang="ru-RU" altLang="ru-RU" sz="1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Arial" pitchFamily="34" charset="0"/>
              </a:rPr>
              <a:t> условия для получения образования детьми с ОВЗ в том числе  механизмы адаптации Программы для указанных детей, использование специальных образовательных программ и методов, специальных методических пособий и дидактических материалов, предоставление услуг ассистента (помощника), оказывающего детям необходимую помощь, проведение групповых и индивидуальных коррекционных занятий</a:t>
            </a:r>
            <a:endParaRPr lang="ru-RU" altLang="ru-RU" sz="1400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светлячок\Desktop\About-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446" cy="6861484"/>
          </a:xfrm>
          <a:prstGeom prst="rect">
            <a:avLst/>
          </a:prstGeom>
          <a:noFill/>
        </p:spPr>
      </p:pic>
      <p:sp>
        <p:nvSpPr>
          <p:cNvPr id="3" name="Багетная рамка 2"/>
          <p:cNvSpPr/>
          <p:nvPr/>
        </p:nvSpPr>
        <p:spPr>
          <a:xfrm>
            <a:off x="571472" y="0"/>
            <a:ext cx="8072494" cy="642918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образовательной программы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0" y="714356"/>
            <a:ext cx="9144000" cy="2143140"/>
          </a:xfrm>
          <a:prstGeom prst="beve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0" y="3000372"/>
            <a:ext cx="2285984" cy="928694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3571868" y="3000372"/>
            <a:ext cx="2143140" cy="857256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>
            <a:off x="2285984" y="3286124"/>
            <a:ext cx="1285884" cy="928694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вырезанными соседними углами 7"/>
          <p:cNvSpPr/>
          <p:nvPr/>
        </p:nvSpPr>
        <p:spPr>
          <a:xfrm>
            <a:off x="5715008" y="3286124"/>
            <a:ext cx="1500198" cy="857256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вырезанными соседними углами 8"/>
          <p:cNvSpPr/>
          <p:nvPr/>
        </p:nvSpPr>
        <p:spPr>
          <a:xfrm>
            <a:off x="7215206" y="3000372"/>
            <a:ext cx="1928794" cy="928694"/>
          </a:xfrm>
          <a:prstGeom prst="snip2SameRect">
            <a:avLst/>
          </a:prstGeom>
          <a:solidFill>
            <a:srgbClr val="7BFB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14298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135729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785918" y="0"/>
            <a:ext cx="5286412" cy="928670"/>
          </a:xfrm>
          <a:prstGeom prst="bevel">
            <a:avLst/>
          </a:prstGeom>
          <a:solidFill>
            <a:srgbClr val="FED2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1142984"/>
            <a:ext cx="9144000" cy="5715016"/>
          </a:xfrm>
          <a:prstGeom prst="roundRect">
            <a:avLst/>
          </a:prstGeom>
          <a:solidFill>
            <a:srgbClr val="FED2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spcBef>
                <a:spcPts val="500"/>
              </a:spcBef>
              <a:buClr>
                <a:srgbClr val="000000"/>
              </a:buClr>
            </a:pPr>
            <a:r>
              <a:rPr lang="en-US" sz="20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I. </a:t>
            </a:r>
            <a:r>
              <a:rPr lang="ru-RU" sz="20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Целевой раздел 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sz="2000" b="1" spc="-6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1.Пояснительная записка</a:t>
            </a:r>
            <a:r>
              <a:rPr lang="ru-RU" sz="1600" spc="-6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Общие сведения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Цели и задачи реализации Программы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Принципы и подходы к формированию Программы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Характеристики особенностей развития детей дошкольного возраста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2.Планируемые результаты освоения программы</a:t>
            </a:r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20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II.    </a:t>
            </a:r>
            <a:r>
              <a:rPr lang="ru-RU" sz="20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Содержательный  раздел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0215">
              <a:spcAft>
                <a:spcPts val="0"/>
              </a:spcAft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Описание образовательной деятельности в соответствии с направлениями развития ребенка</a:t>
            </a:r>
          </a:p>
          <a:p>
            <a:pPr marL="450215">
              <a:spcAft>
                <a:spcPts val="0"/>
              </a:spcAf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 Описание вариативных форм, способов, методов и средств реализации Программы</a:t>
            </a: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0215" algn="ctr">
              <a:spcAft>
                <a:spcPts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III.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Организационный раздел</a:t>
            </a: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Материально-техническое обеспечение программы.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методическими материалами и средствами обучения и воспитания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режима пребывания детей в образовательном учреждении.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Особенности традиционных событий, праздников, мероприятий</a:t>
            </a: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Особенности организации развивающей предметно-пространственной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среды</a:t>
            </a: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b="1" spc="-4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7227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071546"/>
            <a:ext cx="9144000" cy="60939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600" b="1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ПОЯСНИТЕЛЬНАЯ ЗАПИСКА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b="1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1.1. Общие сведения.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Основная общеобразовательная программа  муниципального бюджетного дошкольного образовательного учреждения «Детский сад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Лейсан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обеспечивает разностороннее развитие детей в возрасте от 1,5 до 7 лет с учётом их возрастных и индивидуальных особенностей по основным направлениям – физическому, социально-личностному, познавательно-речевому и художественно-эстетическому. Программа обеспечивает достижение воспитанниками готовности к школе.</a:t>
            </a:r>
          </a:p>
          <a:p>
            <a:pPr algn="just"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Муниципальное бюджетное дошкольное образовательное учреждение «Детский сад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Лейсан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 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Аксубаевского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муниципального района 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Республики Татарстан», расположено по адресу: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423060,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РТ, 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Аксубаевский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район, 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пгтАксубаево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ул.Чапаева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д.6, 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функционирует с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1986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года.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Учредителем детского сада является  исполнительный комитет  </a:t>
            </a:r>
            <a:r>
              <a:rPr lang="ru-RU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Аксубаевского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муниципального  района Республики Татарстан.  Дошкольное учреждение имеет оформленную правовую базу: Устав, лицензию (регистрационный </a:t>
            </a:r>
            <a:r>
              <a:rPr lang="ru-RU" spc="-4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№</a:t>
            </a:r>
            <a:r>
              <a:rPr lang="ru-RU" spc="-4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ru-RU" spc="-4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5855</a:t>
            </a:r>
            <a:r>
              <a:rPr lang="ru-RU" spc="-4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pc="-4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от </a:t>
            </a:r>
            <a:r>
              <a:rPr lang="ru-RU" spc="-4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02 декабря 2014 </a:t>
            </a:r>
            <a:r>
              <a:rPr lang="ru-RU" spc="-4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года, серия 16 Л                    01 №  </a:t>
            </a:r>
            <a:r>
              <a:rPr lang="ru-RU" spc="-4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0001641- </a:t>
            </a: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бессрочно).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По организационно-правовой форме является муниципальным учреждением. </a:t>
            </a:r>
            <a:endParaRPr lang="ru-RU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</a:pPr>
            <a:r>
              <a:rPr lang="ru-RU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типу реализуемых образовательных программ – дошкольным образовательным учреждением.</a:t>
            </a:r>
            <a:endParaRPr lang="ru-RU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285728"/>
            <a:ext cx="5380640" cy="5871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lnSpc>
                <a:spcPct val="150000"/>
              </a:lnSpc>
              <a:buFont typeface="+mj-lt"/>
              <a:buAutoNum type="romanUcPeriod"/>
            </a:pPr>
            <a:r>
              <a:rPr lang="ru-RU" sz="2400" b="1" spc="-40" dirty="0" smtClean="0">
                <a:solidFill>
                  <a:srgbClr val="7030A0"/>
                </a:solidFill>
                <a:latin typeface="Times New Roman"/>
                <a:ea typeface="Times New Roman"/>
              </a:rPr>
              <a:t>ЦЕЛЕВОЙ РАЗДЕЛ ПРОГРАММЫ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ветлячок\Desktop\20178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5120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28600" indent="-228600" algn="ctr">
              <a:spcBef>
                <a:spcPts val="12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Нормативно-правовая база</a:t>
            </a:r>
          </a:p>
          <a:p>
            <a:pPr algn="ctr">
              <a:spcBef>
                <a:spcPts val="215"/>
              </a:spcBef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Федеральные документы</a:t>
            </a: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2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Закон РФ «Об образовании» (29 декабря 2012 года № 273 - ФЗ)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Минобрнауки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России) от 17 октября 2013 г. N 1155 г. Москва "Об утверждении федерального государственного образовательного стандарта дошкольного образования"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(зарегистрирован в Минюсте РФ 14 ноября 2013 г. № 30384)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Письмо Министерства образования и науки Российской Федерации</a:t>
            </a:r>
            <a:b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от 28 февраля 2014 г. № 08-249 Комментарии к   ФГОС дошкольного образования 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Порядок организации и осуществления образовательной деятельности по общеобразовательным программам дошкольного образования, утвержденном приказом Министерства образования и науки Российской Федерации от 30. 08. 2013 г.    № 1014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Постановление Главного государственного санитарного      врача РФ "Об утверждении </a:t>
            </a:r>
            <a:r>
              <a:rPr lang="ru-RU" sz="16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СаНПиН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2.4.1.3049-13      "Санитарно-эпидемиологические требования к устройству, содержанию и организации режима работы дошкольных образовательных организаций" от 15 мая 2013 года №26 </a:t>
            </a:r>
          </a:p>
          <a:p>
            <a:pPr algn="ctr">
              <a:spcBef>
                <a:spcPts val="385"/>
              </a:spcBef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Региональные документы</a:t>
            </a: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Закон РТ № 16 от 03.03.2012 г. «О государственных языках РТ и других языках в РТ».</a:t>
            </a:r>
            <a:endParaRPr lang="ru-RU" sz="1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Методические  рекомендации  по организации обучения детей татарскому (русскому)  языку в дошкольных образовательных организациях от 08.11.2013г. № 15588/13.</a:t>
            </a:r>
            <a:endParaRPr lang="ru-RU" sz="16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spcBef>
                <a:spcPts val="410"/>
              </a:spcBef>
              <a:spcAft>
                <a:spcPts val="0"/>
              </a:spcAft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Локальные документы</a:t>
            </a:r>
            <a:endParaRPr lang="ru-RU" b="1" dirty="0" smtClean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AutoNum type="arabicPeriod"/>
              <a:tabLst>
                <a:tab pos="4572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Приказ № 71.1  от 09.01.2014  «О  создании рабочей группы по введению Федерального государственного образовательного стандарта дошкольного образования в ДОУ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AutoNum type="arabicPeriod"/>
              <a:tabLst>
                <a:tab pos="45720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Решение педагогического совета (протокол № 1 от 28.08.2014 г.) о рассмотрении и 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70510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принятии основной образовательной программы.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4586</Words>
  <Application>Microsoft Office PowerPoint</Application>
  <PresentationFormat>Экран (4:3)</PresentationFormat>
  <Paragraphs>472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светлячок</dc:creator>
  <cp:lastModifiedBy>Admin</cp:lastModifiedBy>
  <cp:revision>32</cp:revision>
  <dcterms:created xsi:type="dcterms:W3CDTF">2019-03-12T11:07:01Z</dcterms:created>
  <dcterms:modified xsi:type="dcterms:W3CDTF">2019-10-23T05:19:44Z</dcterms:modified>
</cp:coreProperties>
</file>